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30" r:id="rId2"/>
    <p:sldId id="470" r:id="rId3"/>
    <p:sldId id="259" r:id="rId4"/>
    <p:sldId id="528" r:id="rId5"/>
    <p:sldId id="547" r:id="rId6"/>
    <p:sldId id="548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9" r:id="rId16"/>
    <p:sldId id="550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2" autoAdjust="0"/>
  </p:normalViewPr>
  <p:slideViewPr>
    <p:cSldViewPr snapToObjects="1">
      <p:cViewPr varScale="1">
        <p:scale>
          <a:sx n="114" d="100"/>
          <a:sy n="114" d="100"/>
        </p:scale>
        <p:origin x="15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13868CA-DAE9-4EA7-9335-B8F5034515FB}" type="datetime1">
              <a:rPr lang="en-US" altLang="en-US"/>
              <a:pPr>
                <a:defRPr/>
              </a:pPr>
              <a:t>4/11/2023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892677-7964-4DFC-9017-B0A0416FA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2FA6645-CBAC-4EFD-B0C7-31A86B094BD8}" type="datetime1">
              <a:rPr lang="en-US" altLang="en-US"/>
              <a:pPr>
                <a:defRPr/>
              </a:pPr>
              <a:t>4/11/2023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AAC91F-DA77-46F0-AB00-FA37D8FCB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2B5C7-AB45-4537-B522-62FCAE1E72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AAC91F-DA77-46F0-AB00-FA37D8FCB8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1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8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6588C1-9077-48FD-99DF-89535B58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24275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F2D1E7-4889-4910-B210-695418BE5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6588C1-9077-48FD-99DF-89535B58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24275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31F5D7-8662-494B-859D-BC75C9A38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70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96049-9D88-4364-A6E9-3E38065C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D6F-F97A-4CD5-8CC1-09CBC680ACE5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C192D-CFA0-4C65-B589-4E918F6E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5144-0C5C-4F8C-8E00-482D4026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2170-2C6C-4688-8E3E-9E56A600B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699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6764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CLASSIFICATION OF SIGNIFICANT WATER RESOURCES AND DETERMINATION OF RESOURCE QUALITY OBJECTIVES FOR WATER RESOURCES IN THE USUTU TO MHLATHUZE CATCHMENTS </a:t>
            </a:r>
            <a:r>
              <a:rPr lang="en-US" altLang="en-US" sz="1800" b="1" dirty="0"/>
              <a:t>(WP11387)</a:t>
            </a:r>
            <a:br>
              <a:rPr lang="en-US" sz="1800" b="1" dirty="0">
                <a:latin typeface="+mj-lt"/>
              </a:rPr>
            </a:br>
            <a:br>
              <a:rPr lang="en-US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860" y="4020766"/>
            <a:ext cx="6400800" cy="1752600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8.2 RIVER ECOLOGICAL CONSEQUENCES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3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D23A0-3317-ACE8-C87E-F0611B329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382000" cy="1978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9D745-4700-6598-0253-35BE89D92B9B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BM1 (BLACK MFOLOZI RIVER)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3351C80-5D66-BE33-C548-3BC973273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89039"/>
              </p:ext>
            </p:extLst>
          </p:nvPr>
        </p:nvGraphicFramePr>
        <p:xfrm>
          <a:off x="218755" y="2661935"/>
          <a:ext cx="321024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297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728948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W22-2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4E94BEE-6CB8-272B-559B-CDA19826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37" y="2661934"/>
            <a:ext cx="2699921" cy="312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8C088-BB7B-EBE7-189D-130B3CD9D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86"/>
          <a:stretch/>
        </p:blipFill>
        <p:spPr>
          <a:xfrm>
            <a:off x="6115051" y="2661933"/>
            <a:ext cx="2552699" cy="296900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EAC729F-7E97-668E-EAFF-A5276528841E}"/>
              </a:ext>
            </a:extLst>
          </p:cNvPr>
          <p:cNvSpPr/>
          <p:nvPr/>
        </p:nvSpPr>
        <p:spPr>
          <a:xfrm rot="20006221">
            <a:off x="5948296" y="353958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974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77744-796C-2D5B-1F4C-268E1BFB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799"/>
            <a:ext cx="8948897" cy="225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44FAE-FFA7-F1E4-DCFA-E5CA19A8E838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MK1 (MKUZE RIVER)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55B2654-F4D4-7DC0-B0B0-EC452FC23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92619"/>
              </p:ext>
            </p:extLst>
          </p:nvPr>
        </p:nvGraphicFramePr>
        <p:xfrm>
          <a:off x="38100" y="2940850"/>
          <a:ext cx="491029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951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787346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W31-5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W31-b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 (non flow-related)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A0CBA8-E0D3-3C76-114F-C4FC59D6A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1" t="11562" r="9056" b="55302"/>
          <a:stretch/>
        </p:blipFill>
        <p:spPr>
          <a:xfrm>
            <a:off x="5309086" y="3197372"/>
            <a:ext cx="3834914" cy="19050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1B5FF5C-BE6A-B625-5D99-AF6B27DDD3B5}"/>
              </a:ext>
            </a:extLst>
          </p:cNvPr>
          <p:cNvSpPr/>
          <p:nvPr/>
        </p:nvSpPr>
        <p:spPr>
          <a:xfrm rot="20006221">
            <a:off x="7491348" y="366471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07C95-1508-C492-C554-340990B9FA95}"/>
              </a:ext>
            </a:extLst>
          </p:cNvPr>
          <p:cNvSpPr txBox="1"/>
          <p:nvPr/>
        </p:nvSpPr>
        <p:spPr>
          <a:xfrm>
            <a:off x="5015072" y="5102373"/>
            <a:ext cx="393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+ non-flow related measures will result in a B</a:t>
            </a:r>
          </a:p>
        </p:txBody>
      </p:sp>
    </p:spTree>
    <p:extLst>
      <p:ext uri="{BB962C8B-B14F-4D97-AF65-F5344CB8AC3E}">
        <p14:creationId xmlns:p14="http://schemas.microsoft.com/office/powerpoint/2010/main" val="295022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A520D-3AA3-BC7D-7F9F-5B981176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34349"/>
            <a:ext cx="8001000" cy="287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6732CC-4D73-EE7B-708F-03322998D48B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UP1 (upper PONGOLA RIVER)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2656415-7C45-99C8-05B5-B4F63402D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1893"/>
              </p:ext>
            </p:extLst>
          </p:nvPr>
        </p:nvGraphicFramePr>
        <p:xfrm>
          <a:off x="81122" y="2971800"/>
          <a:ext cx="304307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938178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W42-2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W42-b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EBE119-B4FE-1F52-A020-16DEB6C4D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63" t="50534" r="50459" b="7931"/>
          <a:stretch/>
        </p:blipFill>
        <p:spPr>
          <a:xfrm>
            <a:off x="4572000" y="3623979"/>
            <a:ext cx="4533900" cy="226882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20979B5-88F7-3C63-D541-DB000FF14A9E}"/>
              </a:ext>
            </a:extLst>
          </p:cNvPr>
          <p:cNvSpPr/>
          <p:nvPr/>
        </p:nvSpPr>
        <p:spPr>
          <a:xfrm rot="20006221">
            <a:off x="6957947" y="480553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13486-40DC-3CB9-87E0-7CAFFE93E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38179"/>
            <a:ext cx="2514600" cy="3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FDAE61-07E4-A21A-53A4-39C53038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" t="-1" r="56424" b="36825"/>
          <a:stretch/>
        </p:blipFill>
        <p:spPr>
          <a:xfrm>
            <a:off x="5486400" y="2492696"/>
            <a:ext cx="3445166" cy="3450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C88F1F-9E62-E44F-ADC4-C70BD116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4350"/>
            <a:ext cx="6477000" cy="2517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678D1-FACC-A8D7-E4D2-1BC94E8D7A13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AS1 (ASSEGAAI RIVER)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C0116A8E-6DAF-FB0A-D440-61BDFDF5A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77430"/>
              </p:ext>
            </p:extLst>
          </p:nvPr>
        </p:nvGraphicFramePr>
        <p:xfrm>
          <a:off x="38100" y="3126320"/>
          <a:ext cx="28575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W51-3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65CD9F16-124D-737B-E68F-8CA507E66459}"/>
              </a:ext>
            </a:extLst>
          </p:cNvPr>
          <p:cNvSpPr/>
          <p:nvPr/>
        </p:nvSpPr>
        <p:spPr>
          <a:xfrm rot="20006221">
            <a:off x="7258131" y="5497880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E570D-975B-39BA-1D64-21DAB601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53" y="2746791"/>
            <a:ext cx="2557447" cy="31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1AB97-103E-0209-701F-068EA4E1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4350"/>
            <a:ext cx="4645555" cy="2158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3A8BA-137D-EB1C-7F29-3200F802E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" t="-1" r="56424" b="36825"/>
          <a:stretch/>
        </p:blipFill>
        <p:spPr>
          <a:xfrm>
            <a:off x="5486400" y="2492696"/>
            <a:ext cx="3445166" cy="3450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A9A8D-C750-BF2B-A3BE-132DB8324D26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NG1 (NGWEMPISI RIVER)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044FB7C-F03E-1893-C7E9-BDBED821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45070"/>
              </p:ext>
            </p:extLst>
          </p:nvPr>
        </p:nvGraphicFramePr>
        <p:xfrm>
          <a:off x="100172" y="3095409"/>
          <a:ext cx="27954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690528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W53-3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BCE286C6-7241-D95E-A9AE-563240D300B1}"/>
              </a:ext>
            </a:extLst>
          </p:cNvPr>
          <p:cNvSpPr/>
          <p:nvPr/>
        </p:nvSpPr>
        <p:spPr>
          <a:xfrm rot="20006221">
            <a:off x="6348347" y="432281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E554C-B38F-CC02-69C9-1F3F1B03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189" y="2692521"/>
            <a:ext cx="2533411" cy="35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199C816C-FE41-4DE7-B7FF-E6F9195E4A0F}" type="slidenum">
              <a:rPr lang="en-US" alt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2" y="1285286"/>
            <a:ext cx="91186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Ø"/>
              <a:defRPr b="0">
                <a:latin typeface="Futura Md BT" pitchFamily="34" charset="0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IUA:  Homogenous area that can be managed as an entity.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2" y="136665"/>
            <a:ext cx="89661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cs typeface="Arial" panose="020B0604020202020204" pitchFamily="34" charset="0"/>
              </a:rPr>
              <a:t>DETERMINING ECOLOGICAL CONSEQUENCES OF SCENARIOS: 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E9D8A-DB43-A43B-941A-D0CAD1A6BCBE}"/>
              </a:ext>
            </a:extLst>
          </p:cNvPr>
          <p:cNvSpPr txBox="1"/>
          <p:nvPr/>
        </p:nvSpPr>
        <p:spPr>
          <a:xfrm>
            <a:off x="381000" y="967662"/>
            <a:ext cx="873759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All Scenarios very similar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Sc CC marginally worse than other scenarios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Consequences assessment: compared Sc CC to EWR REC												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331CC-5CF7-3249-E401-48CCC0FC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99" y="3733800"/>
            <a:ext cx="4541118" cy="226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8F85B-608E-5C93-431B-5CB086FE3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4" r="16667" b="9831"/>
          <a:stretch/>
        </p:blipFill>
        <p:spPr>
          <a:xfrm>
            <a:off x="152400" y="2209800"/>
            <a:ext cx="5479718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92779-AC7B-90F5-7EA4-E71ECFA81F47}"/>
              </a:ext>
            </a:extLst>
          </p:cNvPr>
          <p:cNvSpPr txBox="1"/>
          <p:nvPr/>
        </p:nvSpPr>
        <p:spPr>
          <a:xfrm>
            <a:off x="6096000" y="2269633"/>
            <a:ext cx="1371600" cy="12003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Sc CC</a:t>
            </a:r>
          </a:p>
          <a:p>
            <a:r>
              <a:rPr lang="en-ZA" dirty="0">
                <a:solidFill>
                  <a:srgbClr val="0070C0"/>
                </a:solidFill>
              </a:rPr>
              <a:t>EWR REC</a:t>
            </a:r>
          </a:p>
          <a:p>
            <a:r>
              <a:rPr lang="en-ZA" dirty="0">
                <a:solidFill>
                  <a:schemeClr val="tx1"/>
                </a:solidFill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98641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199C816C-FE41-4DE7-B7FF-E6F9195E4A0F}" type="slidenum">
              <a:rPr lang="en-US" alt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2" y="136665"/>
            <a:ext cx="89661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cs typeface="Arial" panose="020B0604020202020204" pitchFamily="34" charset="0"/>
              </a:rPr>
              <a:t>DETERMINING ECOLOGICAL CONSEQUENCES OF SCENARIOS: 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E9D8A-DB43-A43B-941A-D0CAD1A6BCBE}"/>
              </a:ext>
            </a:extLst>
          </p:cNvPr>
          <p:cNvSpPr txBox="1"/>
          <p:nvPr/>
        </p:nvSpPr>
        <p:spPr>
          <a:xfrm>
            <a:off x="381000" y="967662"/>
            <a:ext cx="87375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All Scenarios meet the REC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A853B-433C-B33D-9C0A-DE4C6B3B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10128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3CF3EE-363B-1D29-D5A1-BD81B683F38B}"/>
              </a:ext>
            </a:extLst>
          </p:cNvPr>
          <p:cNvSpPr txBox="1"/>
          <p:nvPr/>
        </p:nvSpPr>
        <p:spPr>
          <a:xfrm>
            <a:off x="1219200" y="1295400"/>
            <a:ext cx="685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/>
              <a:t>RIVER ECOLOGICAL CONSEQUENCES</a:t>
            </a:r>
          </a:p>
          <a:p>
            <a:pPr algn="ctr"/>
            <a:endParaRPr lang="en-ZA" sz="4000" b="1" dirty="0"/>
          </a:p>
          <a:p>
            <a:pPr algn="ctr"/>
            <a:r>
              <a:rPr lang="en-ZA" sz="2800" b="1" dirty="0"/>
              <a:t>Delana Louw</a:t>
            </a:r>
          </a:p>
          <a:p>
            <a:pPr algn="ctr"/>
            <a:r>
              <a:rPr lang="en-ZA" sz="2800" b="1" dirty="0"/>
              <a:t>Presented by Patsy Scherman</a:t>
            </a:r>
          </a:p>
          <a:p>
            <a:pPr algn="ctr"/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935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199C816C-FE41-4DE7-B7FF-E6F9195E4A0F}" type="slidenum">
              <a:rPr lang="en-US" alt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2" y="1285286"/>
            <a:ext cx="91186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Ø"/>
              <a:defRPr b="0">
                <a:latin typeface="Futura Md BT" pitchFamily="34" charset="0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IUA:  Homogenous area that can be managed as an entity.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2" y="136665"/>
            <a:ext cx="89661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cs typeface="Arial" panose="020B0604020202020204" pitchFamily="34" charset="0"/>
              </a:rPr>
              <a:t>DETERMINING ECOLOGICAL CONSEQUENCES OF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E9D8A-DB43-A43B-941A-D0CAD1A6BCBE}"/>
              </a:ext>
            </a:extLst>
          </p:cNvPr>
          <p:cNvSpPr txBox="1"/>
          <p:nvPr/>
        </p:nvSpPr>
        <p:spPr>
          <a:xfrm>
            <a:off x="25402" y="1304282"/>
            <a:ext cx="873759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Need to answer the ‘what if’ questions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Express in terms of change in Ecological Category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Detailed process to predict changes in all the biophysical components per site and per scenario.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Then to integrate and demonstrate in systems context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Include in WRC DSS process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65BA1DE-84BD-4EC7-8936-59E3A89FB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9126" r="3609" b="17376"/>
          <a:stretch/>
        </p:blipFill>
        <p:spPr bwMode="auto">
          <a:xfrm>
            <a:off x="1782853" y="3319880"/>
            <a:ext cx="5815577" cy="8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AD26A-1DF7-4FBC-9081-C11B07A1D16B}"/>
              </a:ext>
            </a:extLst>
          </p:cNvPr>
          <p:cNvSpPr txBox="1"/>
          <p:nvPr/>
        </p:nvSpPr>
        <p:spPr>
          <a:xfrm rot="5400000">
            <a:off x="1759253" y="2788064"/>
            <a:ext cx="19202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350" dirty="0">
                <a:latin typeface="Futura Md BT" panose="020B0602020204020303" pitchFamily="34" charset="0"/>
              </a:rPr>
              <a:t>{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7476C-B813-4E16-ADE5-BF8F094464C3}"/>
              </a:ext>
            </a:extLst>
          </p:cNvPr>
          <p:cNvSpPr txBox="1"/>
          <p:nvPr/>
        </p:nvSpPr>
        <p:spPr>
          <a:xfrm>
            <a:off x="1680349" y="1914741"/>
            <a:ext cx="21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Close to Natural: Good condition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FFD0D-37BA-4645-8353-2E9459984B90}"/>
              </a:ext>
            </a:extLst>
          </p:cNvPr>
          <p:cNvSpPr txBox="1"/>
          <p:nvPr/>
        </p:nvSpPr>
        <p:spPr>
          <a:xfrm>
            <a:off x="5348195" y="1831012"/>
            <a:ext cx="216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Very different to Natural: Very Poor condition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3A436-01F7-44B8-B11D-1A218A5EC947}"/>
              </a:ext>
            </a:extLst>
          </p:cNvPr>
          <p:cNvSpPr txBox="1"/>
          <p:nvPr/>
        </p:nvSpPr>
        <p:spPr>
          <a:xfrm rot="5400000">
            <a:off x="5857043" y="2762191"/>
            <a:ext cx="19202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350" dirty="0">
                <a:latin typeface="Futura Md BT" panose="020B0602020204020303" pitchFamily="34" charset="0"/>
              </a:rPr>
              <a:t>{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6ABECCC-7537-463E-8F34-F9402BC44B1C}"/>
              </a:ext>
            </a:extLst>
          </p:cNvPr>
          <p:cNvSpPr/>
          <p:nvPr/>
        </p:nvSpPr>
        <p:spPr>
          <a:xfrm>
            <a:off x="3895411" y="1799306"/>
            <a:ext cx="1426464" cy="773289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1FBC2-C6CD-469B-ADDF-05CC8F3901A1}"/>
              </a:ext>
            </a:extLst>
          </p:cNvPr>
          <p:cNvSpPr txBox="1"/>
          <p:nvPr/>
        </p:nvSpPr>
        <p:spPr>
          <a:xfrm>
            <a:off x="3125245" y="4159382"/>
            <a:ext cx="336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  <a:cs typeface="Aharoni" panose="02010803020104030203" pitchFamily="2" charset="-79"/>
              </a:rPr>
              <a:t>Ecological Categories (EC)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69A2A-F42F-4BD9-B441-67172060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3208" y="4385865"/>
            <a:ext cx="1442221" cy="932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236CB-19FD-42EA-827A-385825A3F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0777" y="4411675"/>
            <a:ext cx="1392542" cy="907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AF522-17F3-4005-A7B7-790B8BF44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8667" y="4411842"/>
            <a:ext cx="1380067" cy="885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324F3C-3C95-4969-8BDC-3A741B810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86372" y="4401377"/>
            <a:ext cx="1344346" cy="83753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21BA8B9-9559-4A2B-950A-22E5B24E52BB}"/>
              </a:ext>
            </a:extLst>
          </p:cNvPr>
          <p:cNvSpPr txBox="1">
            <a:spLocks noChangeArrowheads="1"/>
          </p:cNvSpPr>
          <p:nvPr/>
        </p:nvSpPr>
        <p:spPr>
          <a:xfrm>
            <a:off x="1546170" y="979396"/>
            <a:ext cx="5885815" cy="433388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12395-CD66-8048-06E2-7D05AEA79FD8}"/>
              </a:ext>
            </a:extLst>
          </p:cNvPr>
          <p:cNvSpPr txBox="1"/>
          <p:nvPr/>
        </p:nvSpPr>
        <p:spPr>
          <a:xfrm>
            <a:off x="444703" y="116088"/>
            <a:ext cx="83621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REMINDER: DESCRIPTION OF RIVER STATE</a:t>
            </a:r>
            <a:br>
              <a:rPr lang="en-US" sz="2400" b="1" dirty="0">
                <a:solidFill>
                  <a:srgbClr val="002060"/>
                </a:solidFill>
              </a:rPr>
            </a:br>
            <a:endParaRPr lang="en-GB" sz="2100" b="1" dirty="0"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4AA7D5-FC92-659A-19ED-2BA50C8E45D5}"/>
              </a:ext>
            </a:extLst>
          </p:cNvPr>
          <p:cNvCxnSpPr/>
          <p:nvPr/>
        </p:nvCxnSpPr>
        <p:spPr>
          <a:xfrm>
            <a:off x="381000" y="990600"/>
            <a:ext cx="82296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5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199C816C-FE41-4DE7-B7FF-E6F9195E4A0F}" type="slidenum">
              <a:rPr lang="en-US" alt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2" y="136665"/>
            <a:ext cx="89661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cs typeface="Arial" panose="020B0604020202020204" pitchFamily="34" charset="0"/>
              </a:rPr>
              <a:t>DETERMINING ECOLOGICAL CONSEQUENCES OF SCENARIOS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5D83937-5922-B950-1E87-F7145767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1590896"/>
            <a:ext cx="8535140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199C816C-FE41-4DE7-B7FF-E6F9195E4A0F}" type="slidenum">
              <a:rPr lang="en-US" alt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2" y="136665"/>
            <a:ext cx="89661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cs typeface="Arial" panose="020B0604020202020204" pitchFamily="34" charset="0"/>
              </a:rPr>
              <a:t>DETERMINING ECOLOGICAL CONSEQUENCES OF SCENARIOS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15DD3A2F-AACE-F8A1-A117-20177AD6C206}"/>
              </a:ext>
            </a:extLst>
          </p:cNvPr>
          <p:cNvSpPr/>
          <p:nvPr/>
        </p:nvSpPr>
        <p:spPr>
          <a:xfrm>
            <a:off x="6502400" y="1269988"/>
            <a:ext cx="2154663" cy="1681819"/>
          </a:xfrm>
          <a:prstGeom prst="flowChartDocument">
            <a:avLst/>
          </a:prstGeom>
          <a:gradFill flip="none" rotWithShape="1">
            <a:gsLst>
              <a:gs pos="71000">
                <a:schemeClr val="accent3">
                  <a:lumMod val="60000"/>
                  <a:lumOff val="40000"/>
                </a:schemeClr>
              </a:gs>
              <a:gs pos="51000">
                <a:srgbClr val="00B0F0"/>
              </a:gs>
              <a:gs pos="27000">
                <a:schemeClr val="accent6">
                  <a:lumMod val="60000"/>
                  <a:lumOff val="40000"/>
                </a:schemeClr>
              </a:gs>
              <a:gs pos="12000">
                <a:schemeClr val="bg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ranking of scenarios per EWR site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14255-7AC7-F4FA-0DE5-3FC6EEF45EF9}"/>
              </a:ext>
            </a:extLst>
          </p:cNvPr>
          <p:cNvSpPr/>
          <p:nvPr/>
        </p:nvSpPr>
        <p:spPr>
          <a:xfrm>
            <a:off x="118955" y="1220652"/>
            <a:ext cx="4724400" cy="2660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ECOLOGICAL IMPORTANCE OF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Locality in conservation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8E626B24-5E43-8DDF-542F-8EC1B4459FE3}"/>
              </a:ext>
            </a:extLst>
          </p:cNvPr>
          <p:cNvSpPr/>
          <p:nvPr/>
        </p:nvSpPr>
        <p:spPr>
          <a:xfrm>
            <a:off x="5766549" y="3505735"/>
            <a:ext cx="3282201" cy="1646349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ranking of scenarios  for </a:t>
            </a:r>
            <a:r>
              <a:rPr lang="en-ZA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</a:t>
            </a:r>
            <a:endParaRPr lang="en-Z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3A881-7EC5-78ED-4D39-16E9791D1CC5}"/>
              </a:ext>
            </a:extLst>
          </p:cNvPr>
          <p:cNvSpPr txBox="1"/>
          <p:nvPr/>
        </p:nvSpPr>
        <p:spPr>
          <a:xfrm>
            <a:off x="4843355" y="2078204"/>
            <a:ext cx="146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WEIGHT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4BC2FD-A9A3-2B0D-B575-6EC5413B5B14}"/>
              </a:ext>
            </a:extLst>
          </p:cNvPr>
          <p:cNvCxnSpPr/>
          <p:nvPr/>
        </p:nvCxnSpPr>
        <p:spPr>
          <a:xfrm>
            <a:off x="4843355" y="1906945"/>
            <a:ext cx="165904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CC5375-92E8-C916-B987-62C1CEE12B7C}"/>
              </a:ext>
            </a:extLst>
          </p:cNvPr>
          <p:cNvCxnSpPr/>
          <p:nvPr/>
        </p:nvCxnSpPr>
        <p:spPr>
          <a:xfrm>
            <a:off x="2283050" y="3213192"/>
            <a:ext cx="1" cy="23709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0C7EE6-5668-57C8-5FCC-6A45A803C612}"/>
              </a:ext>
            </a:extLst>
          </p:cNvPr>
          <p:cNvCxnSpPr>
            <a:endCxn id="4" idx="0"/>
          </p:cNvCxnSpPr>
          <p:nvPr/>
        </p:nvCxnSpPr>
        <p:spPr>
          <a:xfrm>
            <a:off x="7389705" y="2909201"/>
            <a:ext cx="17945" cy="5965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6E3D71-3908-494F-C5BD-8A8EE6EF747B}"/>
              </a:ext>
            </a:extLst>
          </p:cNvPr>
          <p:cNvSpPr txBox="1"/>
          <p:nvPr/>
        </p:nvSpPr>
        <p:spPr>
          <a:xfrm>
            <a:off x="381000" y="4267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NB: This process is only relevant if you have more than one EWR site in a system or an EWR site and an estuary</a:t>
            </a:r>
          </a:p>
        </p:txBody>
      </p:sp>
    </p:spTree>
    <p:extLst>
      <p:ext uri="{BB962C8B-B14F-4D97-AF65-F5344CB8AC3E}">
        <p14:creationId xmlns:p14="http://schemas.microsoft.com/office/powerpoint/2010/main" val="213066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E88BD9-45F0-06E8-A145-2F48AB87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8" y="534350"/>
            <a:ext cx="8725288" cy="168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C096C-C0D2-29CA-C4A0-4A4FE7DA39E0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MA1 (MATIGULU RIVER)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8A5B-A5C2-F441-5295-302AC4CE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60604" r="13679" b="4935"/>
          <a:stretch/>
        </p:blipFill>
        <p:spPr>
          <a:xfrm>
            <a:off x="-13088" y="2233013"/>
            <a:ext cx="6248397" cy="3124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333696-AD97-71AF-B674-249F87096C00}"/>
              </a:ext>
            </a:extLst>
          </p:cNvPr>
          <p:cNvSpPr/>
          <p:nvPr/>
        </p:nvSpPr>
        <p:spPr>
          <a:xfrm rot="20006221">
            <a:off x="1266388" y="465967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1664C6-5091-A880-AA72-D02A8DC20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5710"/>
              </p:ext>
            </p:extLst>
          </p:nvPr>
        </p:nvGraphicFramePr>
        <p:xfrm>
          <a:off x="3317627" y="3130740"/>
          <a:ext cx="274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W11-2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33F92C6-5982-0A1C-B8A8-DD1D275E5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24" y="2220313"/>
            <a:ext cx="288797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F1530-7DB6-DD60-37EF-A6B020FF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7850"/>
            <a:ext cx="2861214" cy="1990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35C31-66CC-51A8-EFF9-061C17788F85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NS1 (NSELENI RIVER)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AEDD6-1002-243C-101F-224CC953C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60604" r="13679" b="4935"/>
          <a:stretch/>
        </p:blipFill>
        <p:spPr>
          <a:xfrm>
            <a:off x="3048000" y="613090"/>
            <a:ext cx="6248397" cy="3124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5DD368C-E7E7-97A0-4FBE-B3B1709AFD3B}"/>
              </a:ext>
            </a:extLst>
          </p:cNvPr>
          <p:cNvSpPr/>
          <p:nvPr/>
        </p:nvSpPr>
        <p:spPr>
          <a:xfrm rot="20006221">
            <a:off x="6199172" y="1452739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2EDD4B-D475-F3B3-119B-0F3C574A2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89093"/>
              </p:ext>
            </p:extLst>
          </p:nvPr>
        </p:nvGraphicFramePr>
        <p:xfrm>
          <a:off x="237439" y="2667000"/>
          <a:ext cx="357256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61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W12-8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W12-b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577566-5A51-ABC2-A6D2-C6CCE0AA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468" y="2133600"/>
            <a:ext cx="3029354" cy="38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9CB91-C141-488A-8718-A4DE7DB2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21650"/>
            <a:ext cx="8001000" cy="1960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49F817-0304-B8F4-1780-956470925C4A}"/>
              </a:ext>
            </a:extLst>
          </p:cNvPr>
          <p:cNvSpPr txBox="1"/>
          <p:nvPr/>
        </p:nvSpPr>
        <p:spPr>
          <a:xfrm>
            <a:off x="304800" y="1113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cs typeface="Arial" panose="020B0604020202020204" pitchFamily="34" charset="0"/>
              </a:rPr>
              <a:t>EWR WM1 (WHITE MFOLOZI RIVER)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8BD8D06-810F-59E8-7A93-66A5E67C6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97513"/>
              </p:ext>
            </p:extLst>
          </p:nvPr>
        </p:nvGraphicFramePr>
        <p:xfrm>
          <a:off x="195103" y="2231222"/>
          <a:ext cx="270049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097">
                  <a:extLst>
                    <a:ext uri="{9D8B030D-6E8A-4147-A177-3AD203B41FA5}">
                      <a16:colId xmlns:a16="http://schemas.microsoft.com/office/drawing/2014/main" val="197337243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45288206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 W21-5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 W21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1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165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957A75-FFCD-8408-4316-E1C37908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2231222"/>
            <a:ext cx="2486025" cy="3952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CA97D-6C02-4183-09A1-FA9E61201E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07" t="20841" r="27890" b="32769"/>
          <a:stretch/>
        </p:blipFill>
        <p:spPr>
          <a:xfrm>
            <a:off x="5396074" y="2667000"/>
            <a:ext cx="3581398" cy="296892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2C124E6-A5F0-3FA7-75AD-C1F7777D0B89}"/>
              </a:ext>
            </a:extLst>
          </p:cNvPr>
          <p:cNvSpPr/>
          <p:nvPr/>
        </p:nvSpPr>
        <p:spPr>
          <a:xfrm rot="20006221">
            <a:off x="5419820" y="4559633"/>
            <a:ext cx="771763" cy="2883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2982139"/>
      </p:ext>
    </p:extLst>
  </p:cSld>
  <p:clrMapOvr>
    <a:masterClrMapping/>
  </p:clrMapOvr>
</p:sld>
</file>

<file path=ppt/theme/theme1.xml><?xml version="1.0" encoding="utf-8"?>
<a:theme xmlns:a="http://schemas.openxmlformats.org/drawingml/2006/main" name="CO-BRANDED DHS &amp; DW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CO-BRANDED DHS &amp; DWS PRESENTATION.pot</Template>
  <TotalTime>10398</TotalTime>
  <Words>468</Words>
  <Application>Microsoft Office PowerPoint</Application>
  <PresentationFormat>On-screen Show (4:3)</PresentationFormat>
  <Paragraphs>157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Futura Md BT</vt:lpstr>
      <vt:lpstr>Wingdings</vt:lpstr>
      <vt:lpstr>CO-BRANDED DHS &amp; DWS PRESENTATION</vt:lpstr>
      <vt:lpstr>CLASSIFICATION OF SIGNIFICANT WATER RESOURCES AND DETERMINATION OF RESOURCE QUALITY OBJECTIVES FOR WATER RESOURCES IN THE USUTU TO MHLATHUZE CATCHMENTS (WP11387)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Housing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DOH 3</dc:creator>
  <cp:lastModifiedBy>Makanda Cornelia Koleka</cp:lastModifiedBy>
  <cp:revision>385</cp:revision>
  <dcterms:created xsi:type="dcterms:W3CDTF">2013-08-12T09:46:59Z</dcterms:created>
  <dcterms:modified xsi:type="dcterms:W3CDTF">2023-04-11T10:20:56Z</dcterms:modified>
</cp:coreProperties>
</file>